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2917" autoAdjust="0"/>
  </p:normalViewPr>
  <p:slideViewPr>
    <p:cSldViewPr snapToGrid="0">
      <p:cViewPr varScale="1">
        <p:scale>
          <a:sx n="63" d="100"/>
          <a:sy n="63" d="100"/>
        </p:scale>
        <p:origin x="20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F3FDC-E028-43FE-8719-4B4E1B09670B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2902B-10EF-4BDA-B663-F4B83C557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4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ccd.cdc.gov/youthonline/App/Default.aspx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902B-10EF-4BDA-B663-F4B83C5572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60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Hales CM, Carroll MD, Fryar CD, Ogden CL. Prevalence of Obesity Among Adults and Youth: United States, 2015-2016.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NCHS Data Brief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2017.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Center for Health Statistics. National Health and Nutrition Examination Survey, 2015-2016. Public-use data files and documentation. https://wwwn.cdc.gov/nchs/nhanes/Default.aspx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902B-10EF-4BDA-B663-F4B83C5572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35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Centers for Disease Control and Prevention (CDC). Behavioral Risk Factor Surveillance System Survey Data. Atlanta, Georgia: U.S. Department of Health and Human Services, Centers for Disease Control and Prevention, 2016. https://www.cdc.gov/brfss/data_documentation/index.htm</a:t>
            </a:r>
          </a:p>
          <a:p>
            <a:pPr marL="0" indent="0">
              <a:buFontTx/>
              <a:buNone/>
            </a:pPr>
            <a:endParaRPr lang="en-US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902B-10EF-4BDA-B663-F4B83C5572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84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Center for Health Statistics. Health, United States, 2016: With Chartbook on Long-term Trends in Health, Hyattsville, MD.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Health Interview Survey, National Center for Health Statistics,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Centers for Disease Control and Prevention, 2016. Public-use data file and documentation.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b="0" i="0" u="none" strike="noStrike" baseline="0" dirty="0">
              <a:latin typeface="Arial" charset="0"/>
              <a:ea typeface="ＭＳ Ｐゴシック" pitchFamily="34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902B-10EF-4BDA-B663-F4B83C5572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08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- Centers for Disease Control and Prevention. High School Youth Risk Behavior Survey Data, 2015. Available from URL: </a:t>
            </a: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hlinkClick r:id="rId3"/>
              </a:rPr>
              <a:t>https://nccd.cdc.gov/youthonline/App/Default.aspx</a:t>
            </a: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. 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902B-10EF-4BDA-B663-F4B83C5572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0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Centers for Disease Control and Prevention (CDC). Behavioral Risk Factor Surveillance System Survey Data. Atlanta, Georgia: U.S. Department of Health and Human Services, Centers for Disease Control and Prevention, 2015.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Arial" charset="0"/>
              <a:ea typeface="ＭＳ Ｐゴシック" pitchFamily="34" charset="-128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902B-10EF-4BDA-B663-F4B83C5572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61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Centers for Disease Control and Prevention (CDC). Behavioral Risk Factor Surveillance System Survey Data. Atlanta, Georgia: U.S. Department of Health and Human Services, Centers for Disease Control and Prevention, 2015.</a:t>
            </a:r>
          </a:p>
          <a:p>
            <a:pPr eaLnBrk="1" hangingPunct="1">
              <a:spcBef>
                <a:spcPct val="0"/>
              </a:spcBef>
            </a:pPr>
            <a:endParaRPr lang="en-US" b="0" dirty="0">
              <a:latin typeface="Arial" charset="0"/>
              <a:ea typeface="ＭＳ Ｐゴシック" pitchFamily="34" charset="-128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902B-10EF-4BDA-B663-F4B83C5572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21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National Health Interview Survey, National Center for Health Statistics, Centers for Disease Control and Prevention, 2015. Public-use data file and documentation.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b="1" i="0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902B-10EF-4BDA-B663-F4B83C5572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12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902B-10EF-4BDA-B663-F4B83C5572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549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National Health Interview Survey, National Center for Health Statistics, Centers for Disease Control and Prevention, 2015. Public-use data file and documentation.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b="1" i="0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902B-10EF-4BDA-B663-F4B83C5572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501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Health Interview Survey, National Center for Health Statistics, Centers for Disease Control and Prevention, 2015. Public-use data file and documentation.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902B-10EF-4BDA-B663-F4B83C5572F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41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Arial" charset="0"/>
                <a:ea typeface="ＭＳ Ｐゴシック" pitchFamily="34" charset="-128"/>
              </a:rPr>
              <a:t>- Death rates: </a:t>
            </a: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US Mortality Volumes 1930 to 1959, US Mortality Data 1960 to 2015, National Center for Health Statistics, Centers for Disease Control and Prevention. </a:t>
            </a:r>
          </a:p>
          <a:p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- Cigarette consumption: 1900-1999: US Department of Agriculture. 2000-2015: Wang, TW et al. PMID: 27932780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902B-10EF-4BDA-B663-F4B83C5572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52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- Walker, et al. PMID: 28837546</a:t>
            </a:r>
            <a:endParaRPr lang="en-US" sz="1200" b="0" i="0" u="non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902B-10EF-4BDA-B663-F4B83C5572F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315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National Health Interview Survey, National Center for Health Statistics, Centers for Disease Control and Prevention, 2015. Public-use data file and documentation.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902B-10EF-4BDA-B663-F4B83C5572F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865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National Health Interview Survey, National Center for Health Statistics, Centers for Disease Control and Prevention, 2015. Public-use data file and documentation.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902B-10EF-4BDA-B663-F4B83C5572F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842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902B-10EF-4BDA-B663-F4B83C5572F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372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Health Interview Survey, National Center for Health Statistics, Centers for Disease Control and Prevention. Public-use data files and documentation.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902B-10EF-4BDA-B663-F4B83C5572F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5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Health Interview Survey, National Center for Health Statistics, Centers for Disease Control and Prevention, 2015. Public-use data file and documentation.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902B-10EF-4BDA-B663-F4B83C5572F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590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Health Interview Survey, National Center for Health Statistics, Centers for Disease Control and Prevention, 2015. Public-use data file and documentation.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902B-10EF-4BDA-B663-F4B83C5572F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49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National Center for Health Statistics. Health, United States, 2016: With Chartbook on Long-term Trends in Health. Hyattsville, MD. </a:t>
            </a:r>
          </a:p>
          <a:p>
            <a:pPr eaLnBrk="1" hangingPunct="1">
              <a:spcBef>
                <a:spcPct val="0"/>
              </a:spcBef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National Health Interview Survey, National Center for Health Statistics, Centers for Disease Control and Prevention, 2016. Public-use data file and documentation. https://www.cdc.gov/nchs/nhis/index.htm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902B-10EF-4BDA-B663-F4B83C5572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96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200" b="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- National</a:t>
            </a:r>
            <a:r>
              <a:rPr lang="en-US" sz="1200" b="0" baseline="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Center for Health Statistics. </a:t>
            </a:r>
            <a:r>
              <a:rPr lang="en-US" sz="1200" b="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Health,</a:t>
            </a:r>
            <a:r>
              <a:rPr lang="en-US" sz="1200" b="0" baseline="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United States,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2015: With Special Feature on Racial and Ethnic Health Disparities. Hyattsville, MD.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Health Interview Survey, National Center for Health Statistics, Centers for Disease Control and Prevention, 2015 and 2016. Public-use data file and documentation.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902B-10EF-4BDA-B663-F4B83C5572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4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baseline="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Health Interview Survey, National Center for Health Statistics, Centers for Disease Control and Prevention, 2016. Public-use data file and documentation.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https://www.cdc.gov/nchs/nhis/index.htm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en-US" b="0" i="0" baseline="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902B-10EF-4BDA-B663-F4B83C5572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21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200" b="0" u="none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1999: Centers for Disease Control and Prevention. PMID: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11057729</a:t>
            </a:r>
          </a:p>
          <a:p>
            <a:pPr eaLnBrk="1" hangingPunct="1">
              <a:spcBef>
                <a:spcPct val="0"/>
              </a:spcBef>
            </a:pPr>
            <a:r>
              <a:rPr lang="en-US" sz="1200" b="0" u="none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2000:</a:t>
            </a:r>
            <a:r>
              <a:rPr lang="en-US" sz="1200" b="0" u="none" baseline="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Centers for Disease Control and Prevention. PMID: 11902401</a:t>
            </a:r>
          </a:p>
          <a:p>
            <a:pPr eaLnBrk="1" hangingPunct="1">
              <a:spcBef>
                <a:spcPct val="0"/>
              </a:spcBef>
            </a:pPr>
            <a:r>
              <a:rPr lang="en-US" sz="1200" b="0" u="none" baseline="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2002: Marshall L, et al. PMID: 16708059</a:t>
            </a:r>
          </a:p>
          <a:p>
            <a:pPr eaLnBrk="1" hangingPunct="1">
              <a:spcBef>
                <a:spcPct val="0"/>
              </a:spcBef>
            </a:pPr>
            <a:r>
              <a:rPr lang="en-US" sz="1200" b="0" u="none" baseline="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2004: Bloch AB, et al. PMID: 15800473</a:t>
            </a:r>
          </a:p>
          <a:p>
            <a:pPr eaLnBrk="1" hangingPunct="1">
              <a:spcBef>
                <a:spcPct val="0"/>
              </a:spcBef>
            </a:pPr>
            <a:r>
              <a:rPr lang="en-US" sz="1200" b="0" u="none" baseline="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2006 &amp; 2009: </a:t>
            </a:r>
            <a:r>
              <a:rPr lang="en-US" sz="1200" b="0" u="none" baseline="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Arrazola</a:t>
            </a:r>
            <a:r>
              <a:rPr lang="en-US" sz="1200" b="0" u="none" baseline="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RA, et al. PMID: 20798668</a:t>
            </a:r>
          </a:p>
          <a:p>
            <a:pPr eaLnBrk="1" hangingPunct="1">
              <a:spcBef>
                <a:spcPct val="0"/>
              </a:spcBef>
            </a:pPr>
            <a:r>
              <a:rPr lang="en-US" sz="1200" b="0" u="none" baseline="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2011 &amp; 2012: </a:t>
            </a:r>
            <a:r>
              <a:rPr lang="en-US" sz="1200" b="0" u="none" baseline="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Arrazola</a:t>
            </a:r>
            <a:r>
              <a:rPr lang="en-US" sz="1200" b="0" u="none" baseline="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RA, et al. PMID: 24226625</a:t>
            </a:r>
          </a:p>
          <a:p>
            <a:pPr eaLnBrk="1" hangingPunct="1">
              <a:spcBef>
                <a:spcPct val="0"/>
              </a:spcBef>
            </a:pPr>
            <a:r>
              <a:rPr lang="en-US" sz="1200" b="0" u="none" baseline="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2013: </a:t>
            </a:r>
            <a:r>
              <a:rPr lang="en-US" sz="1200" b="0" u="none" baseline="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Arrazola</a:t>
            </a:r>
            <a:r>
              <a:rPr lang="en-US" sz="1200" b="0" u="none" baseline="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RA, et al. PMID: 25393220</a:t>
            </a:r>
          </a:p>
          <a:p>
            <a:pPr eaLnBrk="1" hangingPunct="1">
              <a:spcBef>
                <a:spcPct val="0"/>
              </a:spcBef>
            </a:pPr>
            <a:r>
              <a:rPr lang="en-US" sz="1200" b="0" u="none" baseline="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2014: </a:t>
            </a:r>
            <a:r>
              <a:rPr lang="en-US" sz="1200" b="0" u="none" baseline="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Arrazola</a:t>
            </a:r>
            <a:r>
              <a:rPr lang="en-US" sz="1200" b="0" u="none" baseline="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RA, et al. PMID: 25879896</a:t>
            </a:r>
          </a:p>
          <a:p>
            <a:pPr eaLnBrk="1" hangingPunct="1">
              <a:spcBef>
                <a:spcPct val="0"/>
              </a:spcBef>
            </a:pPr>
            <a:r>
              <a:rPr lang="en-US" sz="1200" b="0" u="none" baseline="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2015: Singh T, et al. PMID: 27077789</a:t>
            </a:r>
          </a:p>
          <a:p>
            <a:pPr eaLnBrk="1" hangingPunct="1">
              <a:spcBef>
                <a:spcPct val="0"/>
              </a:spcBef>
            </a:pPr>
            <a:r>
              <a:rPr lang="en-US" sz="1200" b="0" u="none" baseline="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2016: Jamal A, et al. PMID: 28617771</a:t>
            </a:r>
          </a:p>
          <a:p>
            <a:pPr eaLnBrk="1" hangingPunct="1">
              <a:spcBef>
                <a:spcPct val="0"/>
              </a:spcBef>
            </a:pPr>
            <a:endParaRPr lang="en-US" sz="1200" b="0" u="none" baseline="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sz="1200" b="0" u="none" baseline="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b="0" u="none" dirty="0">
              <a:latin typeface="Arial" charset="0"/>
              <a:ea typeface="ＭＳ Ｐゴシック" pitchFamily="34" charset="-128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902B-10EF-4BDA-B663-F4B83C5572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29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baseline="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-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Monitoring the Future Study, 1976-2016, University of Michigan. Available from: http://monitoringthefuture.org/data/16data/16cigtbl7.pdf</a:t>
            </a:r>
            <a:endParaRPr lang="en-US" sz="1200" b="0" u="none" dirty="0">
              <a:latin typeface="Arial" charset="0"/>
              <a:ea typeface="ＭＳ Ｐゴシック" pitchFamily="34" charset="-128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902B-10EF-4BDA-B663-F4B83C5572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55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Center for Health Statistics. Health, United States, 2013: With Special Feature on Prescription Drugs. Hyattsville, MD.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Center for Health Statistics. National Health and Nutrition Examination Survey, 2011-2016. Public-use data files and documentation. https://wwwn.cdc.gov/nchs/nhanes/Default.aspx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US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902B-10EF-4BDA-B663-F4B83C5572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48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Center for Health Statistics. Health, United States, 2013: With Special Feature on Prescription Drugs. Hyattsville, MD. 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Center for Health Statistics. Health, United States, 2016: With Chartbook on Long-term Trends in Health, Hyattsville, MD.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Hales CM, Carroll MD, Fryar CD, Ogden CL. Prevalence of obesity among adults and youth: United States, 2015–2016. NCHS data brief, no 288. Hyattsville, MD: National Center for Health Statistics. </a:t>
            </a:r>
          </a:p>
          <a:p>
            <a:pPr eaLnBrk="1" hangingPunct="1">
              <a:spcBef>
                <a:spcPct val="0"/>
              </a:spcBef>
            </a:pPr>
            <a:endParaRPr lang="en-US" b="0" i="0" u="none" strike="noStrike" dirty="0">
              <a:latin typeface="Arial" charset="0"/>
              <a:ea typeface="ＭＳ Ｐゴシック" pitchFamily="34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902B-10EF-4BDA-B663-F4B83C5572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0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A970-2871-43CF-BA4D-4B0342003A7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1FF4-F9C7-4B85-B1A3-47442BA78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52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A970-2871-43CF-BA4D-4B0342003A7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1FF4-F9C7-4B85-B1A3-47442BA78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78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A970-2871-43CF-BA4D-4B0342003A7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1FF4-F9C7-4B85-B1A3-47442BA78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75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A970-2871-43CF-BA4D-4B0342003A7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1FF4-F9C7-4B85-B1A3-47442BA78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72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A970-2871-43CF-BA4D-4B0342003A7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1FF4-F9C7-4B85-B1A3-47442BA78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A970-2871-43CF-BA4D-4B0342003A7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1FF4-F9C7-4B85-B1A3-47442BA78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69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A970-2871-43CF-BA4D-4B0342003A7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1FF4-F9C7-4B85-B1A3-47442BA78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21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A970-2871-43CF-BA4D-4B0342003A7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1FF4-F9C7-4B85-B1A3-47442BA78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3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A970-2871-43CF-BA4D-4B0342003A7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1FF4-F9C7-4B85-B1A3-47442BA78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6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A970-2871-43CF-BA4D-4B0342003A7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1FF4-F9C7-4B85-B1A3-47442BA78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29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A970-2871-43CF-BA4D-4B0342003A7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1FF4-F9C7-4B85-B1A3-47442BA78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8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CA970-2871-43CF-BA4D-4B0342003A7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01FF4-F9C7-4B85-B1A3-47442BA78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87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4246E-0A66-490E-A4B1-36BE8ABEFC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833E8-F88A-4A6C-97D0-8B390B7E1E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BCC422-9288-4D99-9912-C2E5E83EA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86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B839-A7FE-47DC-A8D6-4DC1CAEE6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2FBA183-FD12-43B1-A2AC-C0C164D3E2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3118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927E7-6809-4158-ACA1-0E70B4E0B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3F6365-4A9D-47CD-BC1D-0F31BA25FA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58614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6009C-A755-48BA-9053-36A1A4FC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35A504-4CA9-4144-A497-B61F33E72D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75612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E8CDC-5B25-45AA-AD38-987A937B5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0EFC19-E1A2-4703-AB98-CCF23C8BF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85759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4E06F-AB5A-4D1E-939F-35E3E6607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BD32FC-7BAC-4A82-8DA9-6A5EB03F7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52542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BD9A3-FBC4-4897-A316-96FAE1C1C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D8FB0B-2605-4993-8BEC-7028899959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23119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8C60F-6676-4C2C-838B-21F69A696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AE3BA4-5B70-42D5-BD5A-4B195FA5E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31626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95553-908B-4A52-84C1-C4CF46D9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BCD3B2-06E6-4564-8DF8-DE3695B754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53206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1A15F-1A1E-4C82-AC84-A5B824D1F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B23580-DC92-4A35-94CD-8E01BBB21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78174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12D6C-5921-41DD-853A-0C52BC68C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1251DF-BE21-45A0-B268-740A4BDA31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26971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A42E3-39E3-4FC6-8452-500BD4523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009748-0D59-4BFC-BE5A-6306D89D13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84860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A89BC-5C23-4A4A-8067-403B38D08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A26788-2C7E-47A7-BC46-039AB6560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29302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E3D1D-F3B1-44B7-95ED-F40D29DA7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3EE681-BB62-412B-8457-9E6267F82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51553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0EFC1-4742-4004-BB3E-CF35572C8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E87E7D-B4C7-4EE6-AC71-A66F02043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50422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3EB11-9FB8-437C-BDBF-E6A11DE87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A36220-7717-4290-9609-CE94400AE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82980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8CFCC-EBF5-4768-B1CA-E3BF2101B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938CD0-A725-4F1D-B4AA-14C69CAFC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01777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D6B6C-056C-45AE-B2C8-B4409267E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922C54-EC0B-4A6B-9E04-B96A3341E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10346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7EC25-82DC-4348-848A-DDD36444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DB2F42-6C75-4897-8ACE-0BAAEC4F2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1209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24C44-4CB2-427A-8F5B-B3C20DDB2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8F1BC0B-A819-40C0-A784-13E5B89C7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22283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4D18E-717E-42F3-85C8-DEC861AD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7B0769-7D4D-4F50-A1E6-B520D0CE84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974255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0FAAA-A8CF-41E0-9F38-F1FEC6B50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0FB9D1-4A84-47AF-A1C8-C1E37FB01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43990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4C309DE-B38B-4770-96D4-EFBB04A6B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585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5B1C9-6371-42CF-BF5E-0995EC0FD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609334-080A-47DB-9840-5E35D9338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58419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CDB4-0C17-4294-8F66-E43415094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D3994C-9330-44FF-8A6F-894D7DB508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93273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7C547-83EA-4C18-B062-0BA1A8E53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BC1281-E1EF-4D60-A201-7BD307205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48426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ED062-DE9C-4C98-B7CA-A5E2E3FBB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CB1133-F007-49E6-993B-0CD975988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2025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311A5-98C6-4700-8448-BC64367E1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949B92-09F0-4A0E-AA13-C511C70DD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80012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5DBA3-9FAB-4482-877F-79E01F42D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F97DDD-E8B0-422C-8E89-92917146B7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77536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D6E9D-9CDA-4FE4-9880-077186DCA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8D4CC2-7472-4CB7-ADD2-D4021CA02B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7298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1212</Words>
  <Application>Microsoft Office PowerPoint</Application>
  <PresentationFormat>On-screen Show (4:3)</PresentationFormat>
  <Paragraphs>69</Paragraphs>
  <Slides>30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ＭＳ Ｐゴシック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Goding Sauer</dc:creator>
  <cp:lastModifiedBy>Ann Goding Sauer</cp:lastModifiedBy>
  <cp:revision>7</cp:revision>
  <dcterms:created xsi:type="dcterms:W3CDTF">2018-04-03T15:43:12Z</dcterms:created>
  <dcterms:modified xsi:type="dcterms:W3CDTF">2018-04-11T18:14:59Z</dcterms:modified>
</cp:coreProperties>
</file>